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66" r:id="rId5"/>
    <p:sldId id="267" r:id="rId6"/>
    <p:sldId id="268" r:id="rId7"/>
    <p:sldId id="275" r:id="rId8"/>
    <p:sldId id="276" r:id="rId9"/>
    <p:sldId id="278" r:id="rId10"/>
    <p:sldId id="274" r:id="rId11"/>
    <p:sldId id="270" r:id="rId12"/>
    <p:sldId id="279" r:id="rId13"/>
    <p:sldId id="271" r:id="rId14"/>
    <p:sldId id="272" r:id="rId15"/>
    <p:sldId id="280" r:id="rId16"/>
    <p:sldId id="28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620291-1D95-4D69-82B8-BF7605ECB72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346D28-6C29-4E60-A81F-6613F43F044C}">
      <dgm:prSet/>
      <dgm:spPr/>
      <dgm:t>
        <a:bodyPr/>
        <a:lstStyle/>
        <a:p>
          <a:r>
            <a:rPr lang="en-US" baseline="0"/>
            <a:t>Finance Major</a:t>
          </a:r>
          <a:endParaRPr lang="en-US"/>
        </a:p>
      </dgm:t>
    </dgm:pt>
    <dgm:pt modelId="{9004346A-6F1C-4AB9-B698-2F722BD4EF5E}" type="parTrans" cxnId="{8CDE6CDC-B31E-483D-9DAC-0406888CB470}">
      <dgm:prSet/>
      <dgm:spPr/>
      <dgm:t>
        <a:bodyPr/>
        <a:lstStyle/>
        <a:p>
          <a:endParaRPr lang="en-US"/>
        </a:p>
      </dgm:t>
    </dgm:pt>
    <dgm:pt modelId="{3FD10DA5-5CBB-490C-8553-0E0EE91D232C}" type="sibTrans" cxnId="{8CDE6CDC-B31E-483D-9DAC-0406888CB470}">
      <dgm:prSet/>
      <dgm:spPr/>
      <dgm:t>
        <a:bodyPr/>
        <a:lstStyle/>
        <a:p>
          <a:endParaRPr lang="en-US"/>
        </a:p>
      </dgm:t>
    </dgm:pt>
    <dgm:pt modelId="{57FB4E45-1180-41B6-9B84-79647E04C326}">
      <dgm:prSet/>
      <dgm:spPr/>
      <dgm:t>
        <a:bodyPr/>
        <a:lstStyle/>
        <a:p>
          <a:r>
            <a:rPr lang="en-US" baseline="0"/>
            <a:t>Enjoy working with money</a:t>
          </a:r>
          <a:endParaRPr lang="en-US"/>
        </a:p>
      </dgm:t>
    </dgm:pt>
    <dgm:pt modelId="{4C5322AA-037D-4293-A525-36B5219CADE8}" type="parTrans" cxnId="{21825EDE-9BA0-4513-BB0F-AB9657BB30F5}">
      <dgm:prSet/>
      <dgm:spPr/>
      <dgm:t>
        <a:bodyPr/>
        <a:lstStyle/>
        <a:p>
          <a:endParaRPr lang="en-US"/>
        </a:p>
      </dgm:t>
    </dgm:pt>
    <dgm:pt modelId="{AD0C853A-73E1-420E-BA9C-5B314625C5C9}" type="sibTrans" cxnId="{21825EDE-9BA0-4513-BB0F-AB9657BB30F5}">
      <dgm:prSet/>
      <dgm:spPr/>
      <dgm:t>
        <a:bodyPr/>
        <a:lstStyle/>
        <a:p>
          <a:endParaRPr lang="en-US"/>
        </a:p>
      </dgm:t>
    </dgm:pt>
    <dgm:pt modelId="{89D010DD-C5B4-4D04-9378-546E63991346}" type="pres">
      <dgm:prSet presAssocID="{60620291-1D95-4D69-82B8-BF7605ECB72B}" presName="root" presStyleCnt="0">
        <dgm:presLayoutVars>
          <dgm:dir/>
          <dgm:resizeHandles val="exact"/>
        </dgm:presLayoutVars>
      </dgm:prSet>
      <dgm:spPr/>
    </dgm:pt>
    <dgm:pt modelId="{51BF0AD5-332D-4D7D-ABB9-547F54845023}" type="pres">
      <dgm:prSet presAssocID="{40346D28-6C29-4E60-A81F-6613F43F044C}" presName="compNode" presStyleCnt="0"/>
      <dgm:spPr/>
    </dgm:pt>
    <dgm:pt modelId="{95FAAE30-3FE1-4810-9324-472BCC791BE8}" type="pres">
      <dgm:prSet presAssocID="{40346D28-6C29-4E60-A81F-6613F43F044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4DDCEAF3-5412-4560-9191-DDEE08CC2EB6}" type="pres">
      <dgm:prSet presAssocID="{40346D28-6C29-4E60-A81F-6613F43F044C}" presName="spaceRect" presStyleCnt="0"/>
      <dgm:spPr/>
    </dgm:pt>
    <dgm:pt modelId="{BDBB00EF-E6FC-4B77-9E95-159DC293A635}" type="pres">
      <dgm:prSet presAssocID="{40346D28-6C29-4E60-A81F-6613F43F044C}" presName="textRect" presStyleLbl="revTx" presStyleIdx="0" presStyleCnt="2">
        <dgm:presLayoutVars>
          <dgm:chMax val="1"/>
          <dgm:chPref val="1"/>
        </dgm:presLayoutVars>
      </dgm:prSet>
      <dgm:spPr/>
    </dgm:pt>
    <dgm:pt modelId="{5DB1ADE9-93AA-400D-B047-282E38A14B7A}" type="pres">
      <dgm:prSet presAssocID="{3FD10DA5-5CBB-490C-8553-0E0EE91D232C}" presName="sibTrans" presStyleCnt="0"/>
      <dgm:spPr/>
    </dgm:pt>
    <dgm:pt modelId="{261E9CAE-FC56-437C-8987-45B639A4B06A}" type="pres">
      <dgm:prSet presAssocID="{57FB4E45-1180-41B6-9B84-79647E04C326}" presName="compNode" presStyleCnt="0"/>
      <dgm:spPr/>
    </dgm:pt>
    <dgm:pt modelId="{ACEC79A1-3555-4947-A526-93C20473DC03}" type="pres">
      <dgm:prSet presAssocID="{57FB4E45-1180-41B6-9B84-79647E04C32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05B280C5-38B8-4560-A7B3-EEF657F7DEC2}" type="pres">
      <dgm:prSet presAssocID="{57FB4E45-1180-41B6-9B84-79647E04C326}" presName="spaceRect" presStyleCnt="0"/>
      <dgm:spPr/>
    </dgm:pt>
    <dgm:pt modelId="{235B58CE-5659-4B69-985C-37A36D97CAA7}" type="pres">
      <dgm:prSet presAssocID="{57FB4E45-1180-41B6-9B84-79647E04C326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4D228A0C-8E25-4A60-BC55-92D02070B242}" type="presOf" srcId="{40346D28-6C29-4E60-A81F-6613F43F044C}" destId="{BDBB00EF-E6FC-4B77-9E95-159DC293A635}" srcOrd="0" destOrd="0" presId="urn:microsoft.com/office/officeart/2018/2/layout/IconLabelList"/>
    <dgm:cxn modelId="{CB78082D-BC82-459A-8DA7-0F2C550DA49A}" type="presOf" srcId="{57FB4E45-1180-41B6-9B84-79647E04C326}" destId="{235B58CE-5659-4B69-985C-37A36D97CAA7}" srcOrd="0" destOrd="0" presId="urn:microsoft.com/office/officeart/2018/2/layout/IconLabelList"/>
    <dgm:cxn modelId="{5514D755-7C07-446C-A3D0-2865F144253D}" type="presOf" srcId="{60620291-1D95-4D69-82B8-BF7605ECB72B}" destId="{89D010DD-C5B4-4D04-9378-546E63991346}" srcOrd="0" destOrd="0" presId="urn:microsoft.com/office/officeart/2018/2/layout/IconLabelList"/>
    <dgm:cxn modelId="{8CDE6CDC-B31E-483D-9DAC-0406888CB470}" srcId="{60620291-1D95-4D69-82B8-BF7605ECB72B}" destId="{40346D28-6C29-4E60-A81F-6613F43F044C}" srcOrd="0" destOrd="0" parTransId="{9004346A-6F1C-4AB9-B698-2F722BD4EF5E}" sibTransId="{3FD10DA5-5CBB-490C-8553-0E0EE91D232C}"/>
    <dgm:cxn modelId="{21825EDE-9BA0-4513-BB0F-AB9657BB30F5}" srcId="{60620291-1D95-4D69-82B8-BF7605ECB72B}" destId="{57FB4E45-1180-41B6-9B84-79647E04C326}" srcOrd="1" destOrd="0" parTransId="{4C5322AA-037D-4293-A525-36B5219CADE8}" sibTransId="{AD0C853A-73E1-420E-BA9C-5B314625C5C9}"/>
    <dgm:cxn modelId="{33C89A43-2DAC-4557-BE2E-E658EA81D70F}" type="presParOf" srcId="{89D010DD-C5B4-4D04-9378-546E63991346}" destId="{51BF0AD5-332D-4D7D-ABB9-547F54845023}" srcOrd="0" destOrd="0" presId="urn:microsoft.com/office/officeart/2018/2/layout/IconLabelList"/>
    <dgm:cxn modelId="{B19DF628-92B8-4654-98D1-6ED482C95957}" type="presParOf" srcId="{51BF0AD5-332D-4D7D-ABB9-547F54845023}" destId="{95FAAE30-3FE1-4810-9324-472BCC791BE8}" srcOrd="0" destOrd="0" presId="urn:microsoft.com/office/officeart/2018/2/layout/IconLabelList"/>
    <dgm:cxn modelId="{265E2F9C-D62E-44A3-B041-BC1B2D9E32A4}" type="presParOf" srcId="{51BF0AD5-332D-4D7D-ABB9-547F54845023}" destId="{4DDCEAF3-5412-4560-9191-DDEE08CC2EB6}" srcOrd="1" destOrd="0" presId="urn:microsoft.com/office/officeart/2018/2/layout/IconLabelList"/>
    <dgm:cxn modelId="{6E9DD556-B336-4FCB-A954-B2A77661242F}" type="presParOf" srcId="{51BF0AD5-332D-4D7D-ABB9-547F54845023}" destId="{BDBB00EF-E6FC-4B77-9E95-159DC293A635}" srcOrd="2" destOrd="0" presId="urn:microsoft.com/office/officeart/2018/2/layout/IconLabelList"/>
    <dgm:cxn modelId="{E159B936-D50A-4D53-B543-3080E2CEF7AC}" type="presParOf" srcId="{89D010DD-C5B4-4D04-9378-546E63991346}" destId="{5DB1ADE9-93AA-400D-B047-282E38A14B7A}" srcOrd="1" destOrd="0" presId="urn:microsoft.com/office/officeart/2018/2/layout/IconLabelList"/>
    <dgm:cxn modelId="{D2BA9D8F-1B31-4AFC-8070-6B2D01386842}" type="presParOf" srcId="{89D010DD-C5B4-4D04-9378-546E63991346}" destId="{261E9CAE-FC56-437C-8987-45B639A4B06A}" srcOrd="2" destOrd="0" presId="urn:microsoft.com/office/officeart/2018/2/layout/IconLabelList"/>
    <dgm:cxn modelId="{ACB53248-E28F-4769-A327-472B4F526E07}" type="presParOf" srcId="{261E9CAE-FC56-437C-8987-45B639A4B06A}" destId="{ACEC79A1-3555-4947-A526-93C20473DC03}" srcOrd="0" destOrd="0" presId="urn:microsoft.com/office/officeart/2018/2/layout/IconLabelList"/>
    <dgm:cxn modelId="{97AE26C0-1891-4340-929C-9C9B41D7A769}" type="presParOf" srcId="{261E9CAE-FC56-437C-8987-45B639A4B06A}" destId="{05B280C5-38B8-4560-A7B3-EEF657F7DEC2}" srcOrd="1" destOrd="0" presId="urn:microsoft.com/office/officeart/2018/2/layout/IconLabelList"/>
    <dgm:cxn modelId="{58AA3D19-A7B3-4DEB-B329-DE558B90DFCC}" type="presParOf" srcId="{261E9CAE-FC56-437C-8987-45B639A4B06A}" destId="{235B58CE-5659-4B69-985C-37A36D97CAA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FAAE30-3FE1-4810-9324-472BCC791BE8}">
      <dsp:nvSpPr>
        <dsp:cNvPr id="0" name=""/>
        <dsp:cNvSpPr/>
      </dsp:nvSpPr>
      <dsp:spPr>
        <a:xfrm>
          <a:off x="1290599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BB00EF-E6FC-4B77-9E95-159DC293A635}">
      <dsp:nvSpPr>
        <dsp:cNvPr id="0" name=""/>
        <dsp:cNvSpPr/>
      </dsp:nvSpPr>
      <dsp:spPr>
        <a:xfrm>
          <a:off x="102599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baseline="0"/>
            <a:t>Finance Major</a:t>
          </a:r>
          <a:endParaRPr lang="en-US" sz="3100" kern="1200"/>
        </a:p>
      </dsp:txBody>
      <dsp:txXfrm>
        <a:off x="102599" y="2637939"/>
        <a:ext cx="4320000" cy="720000"/>
      </dsp:txXfrm>
    </dsp:sp>
    <dsp:sp modelId="{ACEC79A1-3555-4947-A526-93C20473DC03}">
      <dsp:nvSpPr>
        <dsp:cNvPr id="0" name=""/>
        <dsp:cNvSpPr/>
      </dsp:nvSpPr>
      <dsp:spPr>
        <a:xfrm>
          <a:off x="6366600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5B58CE-5659-4B69-985C-37A36D97CAA7}">
      <dsp:nvSpPr>
        <dsp:cNvPr id="0" name=""/>
        <dsp:cNvSpPr/>
      </dsp:nvSpPr>
      <dsp:spPr>
        <a:xfrm>
          <a:off x="5178600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baseline="0"/>
            <a:t>Enjoy working with money</a:t>
          </a:r>
          <a:endParaRPr lang="en-US" sz="3100" kern="1200"/>
        </a:p>
      </dsp:txBody>
      <dsp:txXfrm>
        <a:off x="5178600" y="2637939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Portuguese Bank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Braden Heuglin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6E1E18-97DD-45FF-0D34-5695B134F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Confusion Matrix Results</a:t>
            </a:r>
          </a:p>
        </p:txBody>
      </p:sp>
      <p:pic>
        <p:nvPicPr>
          <p:cNvPr id="5" name="Content Placeholder 4" descr="A picture containing text, screenshot, line, software&#10;&#10;Description automatically generated">
            <a:extLst>
              <a:ext uri="{FF2B5EF4-FFF2-40B4-BE49-F238E27FC236}">
                <a16:creationId xmlns:a16="http://schemas.microsoft.com/office/drawing/2014/main" id="{22E86FF9-AE26-0963-D4B1-199CC3B75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45362"/>
          <a:stretch/>
        </p:blipFill>
        <p:spPr>
          <a:xfrm>
            <a:off x="634275" y="1108414"/>
            <a:ext cx="6900380" cy="464117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AB3C01-05E9-1048-60F7-BCAA7CA4F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Random State: 17</a:t>
            </a:r>
          </a:p>
          <a:p>
            <a:r>
              <a:rPr lang="en-US" sz="1600" dirty="0"/>
              <a:t>Test Size: 20%</a:t>
            </a:r>
          </a:p>
          <a:p>
            <a:r>
              <a:rPr lang="en-US" sz="1600" dirty="0"/>
              <a:t>True Negative: 5690</a:t>
            </a:r>
          </a:p>
          <a:p>
            <a:r>
              <a:rPr lang="en-US" sz="1600" dirty="0"/>
              <a:t>True Positive: 256</a:t>
            </a:r>
          </a:p>
          <a:p>
            <a:r>
              <a:rPr lang="en-US" sz="1600" dirty="0"/>
              <a:t>False Positive: 150</a:t>
            </a:r>
          </a:p>
          <a:p>
            <a:r>
              <a:rPr lang="en-US" sz="1600" dirty="0"/>
              <a:t>False Negative: 494</a:t>
            </a:r>
          </a:p>
          <a:p>
            <a:r>
              <a:rPr lang="en-US" sz="1600" dirty="0"/>
              <a:t>Accuracy Score: 90.23%</a:t>
            </a: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9281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9A27C-94A4-3134-C0AB-E6BC43046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Other Outcomes</a:t>
            </a:r>
          </a:p>
        </p:txBody>
      </p:sp>
      <p:pic>
        <p:nvPicPr>
          <p:cNvPr id="5" name="Content Placeholder 4" descr="A screen shot of a graph&#10;&#10;Description automatically generated with low confidence">
            <a:extLst>
              <a:ext uri="{FF2B5EF4-FFF2-40B4-BE49-F238E27FC236}">
                <a16:creationId xmlns:a16="http://schemas.microsoft.com/office/drawing/2014/main" id="{86A4A114-06FE-FEA0-8319-54FB00D7D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833"/>
          <a:stretch/>
        </p:blipFill>
        <p:spPr>
          <a:xfrm>
            <a:off x="634275" y="1183736"/>
            <a:ext cx="6900380" cy="449052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4D3484-BBF6-AF62-E203-DBC0A5AA4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Random State: 17</a:t>
            </a:r>
          </a:p>
          <a:p>
            <a:r>
              <a:rPr lang="en-US" sz="1600" dirty="0"/>
              <a:t>Test Size: 30%</a:t>
            </a:r>
          </a:p>
          <a:p>
            <a:r>
              <a:rPr lang="en-US" sz="1600" dirty="0"/>
              <a:t>True Negative: 8548</a:t>
            </a:r>
          </a:p>
          <a:p>
            <a:r>
              <a:rPr lang="en-US" sz="1600" dirty="0"/>
              <a:t>True Positive: 380</a:t>
            </a:r>
          </a:p>
          <a:p>
            <a:r>
              <a:rPr lang="en-US" sz="1600" dirty="0"/>
              <a:t>False Positive: 220</a:t>
            </a:r>
          </a:p>
          <a:p>
            <a:r>
              <a:rPr lang="en-US" sz="1600" dirty="0"/>
              <a:t>False Negative: 737</a:t>
            </a:r>
          </a:p>
          <a:p>
            <a:r>
              <a:rPr lang="en-US" sz="1600" dirty="0"/>
              <a:t>Accuracy Score: 90.32%</a:t>
            </a:r>
          </a:p>
          <a:p>
            <a:endParaRPr lang="en-US" sz="1600" dirty="0"/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07989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6EED2-F354-3D0A-D6E7-06C982C63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Other Outcomes</a:t>
            </a:r>
          </a:p>
        </p:txBody>
      </p:sp>
      <p:pic>
        <p:nvPicPr>
          <p:cNvPr id="5" name="Content Placeholder 4" descr="A screen shot of a graph&#10;&#10;Description automatically generated with low confidence">
            <a:extLst>
              <a:ext uri="{FF2B5EF4-FFF2-40B4-BE49-F238E27FC236}">
                <a16:creationId xmlns:a16="http://schemas.microsoft.com/office/drawing/2014/main" id="{46F8A745-E394-987C-41BB-66FEFF30A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167"/>
          <a:stretch/>
        </p:blipFill>
        <p:spPr>
          <a:xfrm>
            <a:off x="634275" y="1179547"/>
            <a:ext cx="6900380" cy="449890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AFFCFF-7CA3-3BD6-FDA2-07F88006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Random State: 23</a:t>
            </a:r>
          </a:p>
          <a:p>
            <a:r>
              <a:rPr lang="en-US" sz="1600" dirty="0"/>
              <a:t>Test Size: 20%</a:t>
            </a:r>
          </a:p>
          <a:p>
            <a:r>
              <a:rPr lang="en-US" sz="1600" dirty="0"/>
              <a:t>True Negative: 5723</a:t>
            </a:r>
          </a:p>
          <a:p>
            <a:r>
              <a:rPr lang="en-US" sz="1600" dirty="0"/>
              <a:t>True Positive: 249</a:t>
            </a:r>
          </a:p>
          <a:p>
            <a:r>
              <a:rPr lang="en-US" sz="1600" dirty="0"/>
              <a:t>False Positive: 130</a:t>
            </a:r>
          </a:p>
          <a:p>
            <a:r>
              <a:rPr lang="en-US" sz="1600" dirty="0"/>
              <a:t>False Negative: 488</a:t>
            </a:r>
          </a:p>
          <a:p>
            <a:r>
              <a:rPr lang="en-US" sz="1600" dirty="0"/>
              <a:t>Accuracy Score: 90.62%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53615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0E113-B191-A36F-4D5E-322F5587C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Other Outcomes</a:t>
            </a:r>
          </a:p>
        </p:txBody>
      </p:sp>
      <p:pic>
        <p:nvPicPr>
          <p:cNvPr id="7" name="Picture 6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A3271E27-7AF6-F0D1-E94F-D105C58F0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229504"/>
            <a:ext cx="6900380" cy="439899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AD9BDC1-F769-912F-2E03-EA5507C4E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Random State: 23</a:t>
            </a:r>
          </a:p>
          <a:p>
            <a:r>
              <a:rPr lang="en-US" sz="1600" dirty="0"/>
              <a:t>Test Size: 25%</a:t>
            </a:r>
          </a:p>
          <a:p>
            <a:r>
              <a:rPr lang="en-US" sz="1600" dirty="0"/>
              <a:t>True Negative: 7158</a:t>
            </a:r>
          </a:p>
          <a:p>
            <a:r>
              <a:rPr lang="en-US" sz="1600" dirty="0"/>
              <a:t>True Positive: 310</a:t>
            </a:r>
          </a:p>
          <a:p>
            <a:r>
              <a:rPr lang="en-US" sz="1600" dirty="0"/>
              <a:t>False Positive: 166</a:t>
            </a:r>
          </a:p>
          <a:p>
            <a:r>
              <a:rPr lang="en-US" sz="1600" dirty="0"/>
              <a:t>False Negative: 614</a:t>
            </a:r>
          </a:p>
          <a:p>
            <a:r>
              <a:rPr lang="en-US" sz="1600" dirty="0"/>
              <a:t>Accuracy Score: 90.53%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921638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41239-1F57-35D9-67B2-C8A9A7C9C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F1FDB-5BA1-D53A-6F9A-8893F43BE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tools required</a:t>
            </a:r>
          </a:p>
          <a:p>
            <a:r>
              <a:rPr lang="en-US" dirty="0"/>
              <a:t>Read and clean the data if necessary</a:t>
            </a:r>
          </a:p>
          <a:p>
            <a:r>
              <a:rPr lang="en-US" dirty="0"/>
              <a:t>Encode categorical variables</a:t>
            </a:r>
          </a:p>
          <a:p>
            <a:r>
              <a:rPr lang="en-US" dirty="0"/>
              <a:t>Split into training and test sets</a:t>
            </a:r>
          </a:p>
          <a:p>
            <a:r>
              <a:rPr lang="en-US" dirty="0"/>
              <a:t>Create confusion matrix using predicted values vs. actual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44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CD8C5-0160-3F12-899A-478AC0BD2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Why I Chose this Dataset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3FB634B-3381-2B44-9F5F-1782D4D46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9499042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7751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68F1F725-3B9F-48FA-85B5-910ED3380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2B98F522-A153-4D25-A159-3223950FC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1111" y="-161575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FFE3E22-88D2-4D23-B65D-9695124B0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913902" y="131680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ED5E9E-7CC3-23DE-AD39-B1841BA63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3973431"/>
            <a:ext cx="10869750" cy="17486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Importing the Tools</a:t>
            </a:r>
          </a:p>
        </p:txBody>
      </p:sp>
      <p:pic>
        <p:nvPicPr>
          <p:cNvPr id="5" name="Content Placeholder 4" descr="A picture containing text, font, line, screenshot">
            <a:extLst>
              <a:ext uri="{FF2B5EF4-FFF2-40B4-BE49-F238E27FC236}">
                <a16:creationId xmlns:a16="http://schemas.microsoft.com/office/drawing/2014/main" id="{E2E30E99-1040-07D6-5DF3-7E2070CCA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502" y="1425616"/>
            <a:ext cx="9955754" cy="151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36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FA8E178-5E8A-3D83-4E44-A05AAF158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4" y="2164360"/>
            <a:ext cx="7071600" cy="2150701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564B5-22B9-BD49-A05F-4FF581A6B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all"/>
              <a:t>Reading the Data</a:t>
            </a:r>
          </a:p>
        </p:txBody>
      </p:sp>
    </p:spTree>
    <p:extLst>
      <p:ext uri="{BB962C8B-B14F-4D97-AF65-F5344CB8AC3E}">
        <p14:creationId xmlns:p14="http://schemas.microsoft.com/office/powerpoint/2010/main" val="248660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9A3284-0AB7-CA67-E39B-801B33E4C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cap="all" dirty="0"/>
              <a:t>Using .Info()</a:t>
            </a:r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A7FDFEF-3042-5560-2818-1C0A6A119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335" y="2016617"/>
            <a:ext cx="6167534" cy="302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02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E7D7F9-1898-E657-F733-344891B5B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700" cap="all"/>
              <a:t>Check for Missing Values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D8BB75D5-93A7-4EC9-A2FB-DCBDE6DE3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 descr="A picture containing text, number, screenshot&#10;&#10;Description automatically generated">
            <a:extLst>
              <a:ext uri="{FF2B5EF4-FFF2-40B4-BE49-F238E27FC236}">
                <a16:creationId xmlns:a16="http://schemas.microsoft.com/office/drawing/2014/main" id="{F9E6351E-A99B-5B85-DD60-A9297CB92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4043" y="1150341"/>
            <a:ext cx="7954811" cy="258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17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653EF60-8FB7-3269-6821-E094803F6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436515"/>
            <a:ext cx="6900380" cy="3984969"/>
          </a:xfrm>
          <a:prstGeom prst="rect">
            <a:avLst/>
          </a:prstGeom>
        </p:spPr>
      </p:pic>
      <p:sp>
        <p:nvSpPr>
          <p:cNvPr id="27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2E72CA-FE3F-0326-93CD-8F618EF7D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cap="all" dirty="0"/>
              <a:t>Using </a:t>
            </a:r>
            <a:r>
              <a:rPr lang="en-US" sz="2400" cap="all" dirty="0" err="1"/>
              <a:t>pd.get_dummies</a:t>
            </a:r>
            <a:r>
              <a:rPr lang="en-US" sz="2400" cap="all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25402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8E900-4520-5B21-321E-3C4132740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/>
              <a:t>Training and Test Sets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F65D846B-78E4-E6B0-1899-6CD136997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9004" y="1705043"/>
            <a:ext cx="6176865" cy="33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89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57A1B9-BA41-09A0-8B78-C9D5DB109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101372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 dirty="0"/>
              <a:t>Confusion Matrix Setup</a:t>
            </a:r>
          </a:p>
        </p:txBody>
      </p:sp>
      <p:sp>
        <p:nvSpPr>
          <p:cNvPr id="31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154184" y="2884231"/>
            <a:ext cx="3005889" cy="4046220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BBA6484-3BF9-2907-3787-1AD691EEB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3520005"/>
            <a:ext cx="10059627" cy="1886180"/>
          </a:xfrm>
          <a:prstGeom prst="rect">
            <a:avLst/>
          </a:prstGeom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6283F864-E3D1-457B-865A-DDC32254D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80808" y="1936677"/>
            <a:ext cx="3006491" cy="4046220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39792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4ba524d7-c12a-4873-a0f8-5bb29210ef28" xsi:nil="true"/>
    <_activity xmlns="4ba524d7-c12a-4873-a0f8-5bb29210ef2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C466D3424D024394C721A277E1AFD0" ma:contentTypeVersion="12" ma:contentTypeDescription="Create a new document." ma:contentTypeScope="" ma:versionID="9648f05a552f2a96c1f348efd740f706">
  <xsd:schema xmlns:xsd="http://www.w3.org/2001/XMLSchema" xmlns:xs="http://www.w3.org/2001/XMLSchema" xmlns:p="http://schemas.microsoft.com/office/2006/metadata/properties" xmlns:ns3="4ba524d7-c12a-4873-a0f8-5bb29210ef28" xmlns:ns4="b68926a8-d51f-4949-82f6-c14538b74ef8" targetNamespace="http://schemas.microsoft.com/office/2006/metadata/properties" ma:root="true" ma:fieldsID="0094763525988802f35411f95732e59e" ns3:_="" ns4:_="">
    <xsd:import namespace="4ba524d7-c12a-4873-a0f8-5bb29210ef28"/>
    <xsd:import namespace="b68926a8-d51f-4949-82f6-c14538b74ef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524d7-c12a-4873-a0f8-5bb29210ef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8926a8-d51f-4949-82f6-c14538b74ef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4ba524d7-c12a-4873-a0f8-5bb29210ef28"/>
    <ds:schemaRef ds:uri="http://schemas.openxmlformats.org/package/2006/metadata/core-properties"/>
    <ds:schemaRef ds:uri="b68926a8-d51f-4949-82f6-c14538b74ef8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purl.org/dc/elements/1.1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0A68B55-C5EB-4E76-B374-7F14A47944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a524d7-c12a-4873-a0f8-5bb29210ef28"/>
    <ds:schemaRef ds:uri="b68926a8-d51f-4949-82f6-c14538b74e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52</TotalTime>
  <Words>202</Words>
  <Application>Microsoft Office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Crop</vt:lpstr>
      <vt:lpstr>Portuguese Bank</vt:lpstr>
      <vt:lpstr>Why I Chose this Dataset</vt:lpstr>
      <vt:lpstr>Importing the Tools</vt:lpstr>
      <vt:lpstr>Reading the Data</vt:lpstr>
      <vt:lpstr>Using .Info()</vt:lpstr>
      <vt:lpstr>Check for Missing Values</vt:lpstr>
      <vt:lpstr>Using pd.get_dummies()</vt:lpstr>
      <vt:lpstr>Training and Test Sets</vt:lpstr>
      <vt:lpstr>Confusion Matrix Setup</vt:lpstr>
      <vt:lpstr>Confusion Matrix Results</vt:lpstr>
      <vt:lpstr>Other Outcomes</vt:lpstr>
      <vt:lpstr>Other Outcomes</vt:lpstr>
      <vt:lpstr>Other Outcomes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 Stock Price</dc:title>
  <dc:creator>Braden M. Heuglin</dc:creator>
  <cp:lastModifiedBy>Braden M. Heuglin</cp:lastModifiedBy>
  <cp:revision>2</cp:revision>
  <dcterms:created xsi:type="dcterms:W3CDTF">2023-05-01T15:11:49Z</dcterms:created>
  <dcterms:modified xsi:type="dcterms:W3CDTF">2023-05-01T21:17:05Z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0x0101001EC466D3424D024394C721A277E1AFD0</vt:lpwstr>
  </property>
</Properties>
</file>